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696" r:id="rId12"/>
    <p:sldId id="697" r:id="rId13"/>
    <p:sldId id="308" r:id="rId14"/>
    <p:sldId id="310" r:id="rId15"/>
    <p:sldId id="675" r:id="rId16"/>
    <p:sldId id="311" r:id="rId17"/>
    <p:sldId id="315" r:id="rId18"/>
    <p:sldId id="698" r:id="rId19"/>
    <p:sldId id="309" r:id="rId20"/>
    <p:sldId id="269" r:id="rId21"/>
    <p:sldId id="305" r:id="rId22"/>
    <p:sldId id="322" r:id="rId23"/>
    <p:sldId id="278" r:id="rId24"/>
    <p:sldId id="331" r:id="rId25"/>
    <p:sldId id="694" r:id="rId26"/>
    <p:sldId id="330" r:id="rId27"/>
    <p:sldId id="286" r:id="rId28"/>
    <p:sldId id="701" r:id="rId29"/>
    <p:sldId id="280" r:id="rId30"/>
    <p:sldId id="340" r:id="rId31"/>
    <p:sldId id="702" r:id="rId32"/>
    <p:sldId id="321" r:id="rId33"/>
    <p:sldId id="328" r:id="rId34"/>
    <p:sldId id="703" r:id="rId35"/>
    <p:sldId id="332" r:id="rId36"/>
    <p:sldId id="342" r:id="rId37"/>
    <p:sldId id="700" r:id="rId38"/>
    <p:sldId id="272" r:id="rId39"/>
    <p:sldId id="338" r:id="rId40"/>
    <p:sldId id="287" r:id="rId41"/>
    <p:sldId id="695" r:id="rId42"/>
    <p:sldId id="575" r:id="rId43"/>
    <p:sldId id="289" r:id="rId44"/>
    <p:sldId id="699" r:id="rId45"/>
    <p:sldId id="323" r:id="rId46"/>
    <p:sldId id="677" r:id="rId47"/>
    <p:sldId id="320" r:id="rId48"/>
    <p:sldId id="334" r:id="rId49"/>
    <p:sldId id="336" r:id="rId50"/>
    <p:sldId id="337" r:id="rId51"/>
    <p:sldId id="329" r:id="rId52"/>
    <p:sldId id="292" r:id="rId53"/>
    <p:sldId id="293" r:id="rId5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07/22/2024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22.07.2024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22.07.2024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22.07.2024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22.07.2024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22.07.2024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22.07.2024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lexmriggio/bert-for-sequence-classification-from-scratch-code-and-theory-fb88053800fa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arxiv.org/abs/1706.0376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9/07/22/BERT-fine-tuning/" TargetMode="External"/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4.02311" TargetMode="External"/><Relationship Id="rId3" Type="http://schemas.openxmlformats.org/officeDocument/2006/relationships/hyperlink" Target="https://cdn.openai.com/better-language-models/language_models_are_unsupervised_multitask_learners.pdf" TargetMode="External"/><Relationship Id="rId7" Type="http://schemas.openxmlformats.org/officeDocument/2006/relationships/hyperlink" Target="https://ai.meta.com/research/publications/llama-2-open-foundation-and-fine-tuned-chat-models/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papers/gpt-4.pdf" TargetMode="External"/><Relationship Id="rId4" Type="http://schemas.openxmlformats.org/officeDocument/2006/relationships/hyperlink" Target="https://arxiv.org/abs/2005.1416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l/main/en/sft_trainer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meronrwolfe.substack.com/p/understanding-and-using-supervised" TargetMode="External"/><Relationship Id="rId5" Type="http://schemas.openxmlformats.org/officeDocument/2006/relationships/hyperlink" Target="https://arxiv.org/abs/2305.18290" TargetMode="External"/><Relationship Id="rId4" Type="http://schemas.openxmlformats.org/officeDocument/2006/relationships/hyperlink" Target="https://arxiv.org/abs/2203.0215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12173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Relationship Id="rId9" Type="http://schemas.openxmlformats.org/officeDocument/2006/relationships/hyperlink" Target="https://fleuret.org/public/lbdl.pdf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blog/meta-llama-3/" TargetMode="External"/><Relationship Id="rId3" Type="http://schemas.openxmlformats.org/officeDocument/2006/relationships/hyperlink" Target="https://www.anthropic.com/news/claude-3-5-sonnet" TargetMode="External"/><Relationship Id="rId7" Type="http://schemas.openxmlformats.org/officeDocument/2006/relationships/hyperlink" Target="https://arxiv.org/abs/2310.06825" TargetMode="External"/><Relationship Id="rId2" Type="http://schemas.openxmlformats.org/officeDocument/2006/relationships/hyperlink" Target="https://openai.com/index/hello-gpt-4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4.14219" TargetMode="External"/><Relationship Id="rId5" Type="http://schemas.openxmlformats.org/officeDocument/2006/relationships/hyperlink" Target="https://arxiv.org/abs/2403.08295" TargetMode="External"/><Relationship Id="rId4" Type="http://schemas.openxmlformats.org/officeDocument/2006/relationships/hyperlink" Target="https://storage.googleapis.com/deepmind-media/gemini/gemini_v1_5_report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blog.langchain.dev/enhancing-rag-based-applications-accuracy-by-constructing-and-leveraging-knowledge-graphs/" TargetMode="External"/><Relationship Id="rId4" Type="http://schemas.openxmlformats.org/officeDocument/2006/relationships/hyperlink" Target="https://medium.com/@vndee.huynh/build-your-own-rag-and-run-it-locally-langchain-ollama-streamlit-181d42805895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302.14045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rt.arxiv.org/abs/2405.17247" TargetMode="Externa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dall-e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cdn.openai.com/papers/dall-e-3.pdf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</a:t>
                </a:r>
                <a:r>
                  <a:rPr lang="en-DE" sz="2200" dirty="0"/>
                  <a:t>ttention permutation invariant </a:t>
                </a:r>
                <a:r>
                  <a:rPr lang="en-DE" sz="22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DE" sz="2200" dirty="0">
                    <a:sym typeface="Wingdings" pitchFamily="2" charset="2"/>
                  </a:rPr>
                  <a:t>different choices:</a:t>
                </a: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for each absolute position</a:t>
                </a:r>
                <a:r>
                  <a:rPr lang="en-DE" sz="2200" dirty="0">
                    <a:sym typeface="Wingdings" pitchFamily="2" charset="2"/>
                  </a:rPr>
                  <a:t> </a:t>
                </a:r>
                <a:r>
                  <a:rPr lang="en-GB" sz="2200" dirty="0">
                    <a:sym typeface="Wingdings" pitchFamily="2" charset="2"/>
                  </a:rPr>
                  <a:t>(from 1 to maximum sequence length), add a learned vector (of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200" dirty="0">
                    <a:sym typeface="Wingdings" pitchFamily="2" charset="2"/>
                  </a:rPr>
                  <a:t>) to input embeddings  each positional embedding independent of others</a:t>
                </a:r>
                <a:endParaRPr lang="en-DE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add f</a:t>
                </a:r>
                <a:r>
                  <a:rPr lang="en-DE" sz="2200" dirty="0">
                    <a:sym typeface="Wingdings" pitchFamily="2" charset="2"/>
                  </a:rPr>
                  <a:t>ixed</a:t>
                </a:r>
                <a:r>
                  <a:rPr lang="en-GB" sz="2200" dirty="0">
                    <a:sym typeface="Wingdings" pitchFamily="2" charset="2"/>
                  </a:rPr>
                  <a:t> </a:t>
                </a:r>
                <a:r>
                  <a:rPr lang="en-DE" sz="2200" dirty="0">
                    <a:sym typeface="Wingdings" pitchFamily="2" charset="2"/>
                  </a:rPr>
                  <a:t>sin</a:t>
                </a:r>
                <a:r>
                  <a:rPr lang="en-GB" sz="2200" dirty="0" err="1">
                    <a:sym typeface="Wingdings" pitchFamily="2" charset="2"/>
                  </a:rPr>
                  <a:t>usoidal</a:t>
                </a:r>
                <a:r>
                  <a:rPr lang="en-DE" sz="2200" dirty="0">
                    <a:sym typeface="Wingdings" pitchFamily="2" charset="2"/>
                  </a:rPr>
                  <a:t> functions for each </a:t>
                </a:r>
                <a:r>
                  <a:rPr lang="en-GB" sz="2200" dirty="0">
                    <a:sym typeface="Wingdings" pitchFamily="2" charset="2"/>
                  </a:rPr>
                  <a:t>position and </a:t>
                </a:r>
                <a:r>
                  <a:rPr lang="en-DE" sz="2200" dirty="0">
                    <a:sym typeface="Wingdings" pitchFamily="2" charset="2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2200" dirty="0">
                  <a:sym typeface="Wingdings" pitchFamily="2" charset="2"/>
                </a:endParaRPr>
              </a:p>
              <a:p>
                <a:r>
                  <a:rPr lang="en-GB" sz="2200" dirty="0">
                    <a:sym typeface="Wingdings" pitchFamily="2" charset="2"/>
                  </a:rPr>
                  <a:t>rotate input embeddings by multiples (position) of a small angle (</a:t>
                </a:r>
                <a:r>
                  <a:rPr lang="en-GB" sz="2200" dirty="0" err="1">
                    <a:sym typeface="Wingdings" pitchFamily="2" charset="2"/>
                    <a:hlinkClick r:id="rId3"/>
                  </a:rPr>
                  <a:t>RoPE</a:t>
                </a:r>
                <a:r>
                  <a:rPr lang="en-GB" sz="2200" dirty="0">
                    <a:sym typeface="Wingdings" pitchFamily="2" charset="2"/>
                  </a:rPr>
                  <a:t>)  captures both absolute and relative positions</a:t>
                </a:r>
                <a:endParaRPr lang="en-DE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24800" cy="4597559"/>
              </a:xfrm>
              <a:blipFill>
                <a:blip r:embed="rId4"/>
                <a:stretch>
                  <a:fillRect l="-1000" t="-1589" r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2795"/>
                <a:ext cx="6299200" cy="510011"/>
              </a:xfrm>
              <a:prstGeom prst="rect">
                <a:avLst/>
              </a:prstGeom>
              <a:blipFill>
                <a:blip r:embed="rId6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352BD5-1A7A-4E02-A234-B4E9C3018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429" y="6059934"/>
            <a:ext cx="6523572" cy="726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162C7-79E3-AE03-CB5B-BA48BF649892}"/>
              </a:ext>
            </a:extLst>
          </p:cNvPr>
          <p:cNvCxnSpPr/>
          <p:nvPr/>
        </p:nvCxnSpPr>
        <p:spPr>
          <a:xfrm flipH="1">
            <a:off x="5554133" y="5892800"/>
            <a:ext cx="347134" cy="40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7EF7C-B62D-43B7-F03F-E39AA800AE1B}"/>
              </a:ext>
            </a:extLst>
          </p:cNvPr>
          <p:cNvCxnSpPr/>
          <p:nvPr/>
        </p:nvCxnSpPr>
        <p:spPr>
          <a:xfrm>
            <a:off x="4267200" y="5892800"/>
            <a:ext cx="118533" cy="34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3012794"/>
            <a:ext cx="3541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</p:txBody>
      </p:sp>
    </p:spTree>
    <p:extLst>
      <p:ext uri="{BB962C8B-B14F-4D97-AF65-F5344CB8AC3E}">
        <p14:creationId xmlns:p14="http://schemas.microsoft.com/office/powerpoint/2010/main" val="42402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3925623" y="617696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4555067" y="3965576"/>
            <a:ext cx="407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kip connections</a:t>
            </a:r>
            <a:r>
              <a:rPr lang="en-GB" dirty="0"/>
              <a:t> </a:t>
            </a:r>
            <a:r>
              <a:rPr lang="en-DE" dirty="0"/>
              <a:t>improve robustness</a:t>
            </a:r>
            <a:r>
              <a:rPr lang="en-GB" dirty="0"/>
              <a:t>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preserving </a:t>
            </a:r>
            <a:r>
              <a:rPr lang="en-GB" dirty="0"/>
              <a:t>original </a:t>
            </a:r>
            <a:r>
              <a:rPr lang="en-DE" dirty="0"/>
              <a:t>input</a:t>
            </a:r>
            <a:r>
              <a:rPr lang="en-GB" dirty="0"/>
              <a:t> (</a:t>
            </a:r>
            <a:r>
              <a:rPr lang="en-DE" dirty="0"/>
              <a:t>attention</a:t>
            </a:r>
            <a:r>
              <a:rPr lang="en-GB" dirty="0"/>
              <a:t> layers as filters) as well as gradients (mitigate vanishing-gradient problem)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learning of identity functions (useful for disregarding modules that do not improve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783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4437788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238" t="-2011" b="-4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58962"/>
            <a:ext cx="2072287" cy="12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07F27-F7B3-C7B2-0213-C8C0CFF1B9C4}"/>
              </a:ext>
            </a:extLst>
          </p:cNvPr>
          <p:cNvSpPr txBox="1"/>
          <p:nvPr/>
        </p:nvSpPr>
        <p:spPr>
          <a:xfrm>
            <a:off x="4724400" y="2840696"/>
            <a:ext cx="37806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D48-8CC9-D2AC-40B6-41BC30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Self-Attention as 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FE70-74B0-52F1-AF00-C812D680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weighted average: reflecting to what degree a token is paying attention to the other tokens in the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DC16-7B81-230B-583A-D1A560A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60954-8269-6E9E-A634-1EB4E3DD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8026"/>
            <a:ext cx="3571875" cy="291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5B58-3286-741E-95B6-ECD05D1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1" y="3027051"/>
            <a:ext cx="4496205" cy="178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D47AD-B14B-90FF-3DA1-29898B90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51" y="5082266"/>
            <a:ext cx="5685446" cy="1727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46D8C-B4E8-0205-41DD-80D24C4EF046}"/>
              </a:ext>
            </a:extLst>
          </p:cNvPr>
          <p:cNvSpPr txBox="1"/>
          <p:nvPr/>
        </p:nvSpPr>
        <p:spPr>
          <a:xfrm>
            <a:off x="242145" y="3762767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8443-863C-0D5E-F9CA-AAA028A0B5FD}"/>
              </a:ext>
            </a:extLst>
          </p:cNvPr>
          <p:cNvSpPr txBox="1"/>
          <p:nvPr/>
        </p:nvSpPr>
        <p:spPr>
          <a:xfrm>
            <a:off x="5030781" y="3429000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E7DE3-071C-B48C-07B1-979A7B97AF6B}"/>
              </a:ext>
            </a:extLst>
          </p:cNvPr>
          <p:cNvSpPr txBox="1"/>
          <p:nvPr/>
        </p:nvSpPr>
        <p:spPr>
          <a:xfrm>
            <a:off x="5030781" y="559892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D3177-DAF4-108D-24ED-F752323DBF8D}"/>
              </a:ext>
            </a:extLst>
          </p:cNvPr>
          <p:cNvSpPr txBox="1"/>
          <p:nvPr/>
        </p:nvSpPr>
        <p:spPr>
          <a:xfrm>
            <a:off x="4257675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464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3784604" y="3220163"/>
            <a:ext cx="4641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</a:t>
            </a:r>
            <a:endParaRPr lang="en-GB" sz="2400" dirty="0"/>
          </a:p>
          <a:p>
            <a:r>
              <a:rPr lang="en-DE" sz="2400" dirty="0">
                <a:sym typeface="Wingdings" pitchFamily="2" charset="2"/>
              </a:rPr>
              <a:t> need for non-linearities </a:t>
            </a:r>
            <a:r>
              <a:rPr lang="en-GB" sz="2400" dirty="0">
                <a:sym typeface="Wingdings" pitchFamily="2" charset="2"/>
              </a:rPr>
              <a:t>(often </a:t>
            </a:r>
            <a:r>
              <a:rPr lang="en-GB" sz="2400" dirty="0" err="1">
                <a:sym typeface="Wingdings" pitchFamily="2" charset="2"/>
              </a:rPr>
              <a:t>GeLU</a:t>
            </a:r>
            <a:r>
              <a:rPr lang="en-GB" sz="2400" dirty="0">
                <a:sym typeface="Wingdings" pitchFamily="2" charset="2"/>
              </a:rPr>
              <a:t> activations) to capture more complex patterns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typically expand-and-contract (two layers) network</a:t>
            </a:r>
            <a:endParaRPr lang="en-DE" sz="2400" dirty="0"/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3082C308-91E6-6055-A1B2-7163226E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06" y="3776135"/>
            <a:ext cx="3365284" cy="2243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8BBA1-214E-0893-DAD3-2CA285E4ED94}"/>
              </a:ext>
            </a:extLst>
          </p:cNvPr>
          <p:cNvSpPr txBox="1"/>
          <p:nvPr/>
        </p:nvSpPr>
        <p:spPr>
          <a:xfrm>
            <a:off x="355126" y="3361840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GeLU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4A1F1-9649-C3CE-6EB7-E67BE611F66D}"/>
              </a:ext>
            </a:extLst>
          </p:cNvPr>
          <p:cNvSpPr txBox="1"/>
          <p:nvPr/>
        </p:nvSpPr>
        <p:spPr>
          <a:xfrm>
            <a:off x="234906" y="601664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from </a:t>
            </a:r>
            <a:r>
              <a:rPr lang="en-GB" sz="1000" dirty="0" err="1"/>
              <a:t>wikipedia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90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</a:t>
                </a:r>
                <a:r>
                  <a:rPr lang="en-GB" sz="2400" dirty="0"/>
                  <a:t>mainly</a:t>
                </a:r>
                <a:r>
                  <a:rPr lang="en-DE" sz="2400" dirty="0"/>
                  <a:t> in terms of efficiency</a:t>
                </a:r>
                <a:r>
                  <a:rPr lang="en-GB" sz="2400" dirty="0"/>
                  <a:t> (especially for larger context length, </a:t>
                </a:r>
                <a:r>
                  <a:rPr lang="en-DE" sz="2400" dirty="0">
                    <a:sym typeface="Wingdings" pitchFamily="2" charset="2"/>
                  </a:rPr>
                  <a:t>modeling of long-range dependencies</a:t>
                </a:r>
                <a:r>
                  <a:rPr lang="en-GB" sz="2400" dirty="0"/>
                  <a:t>),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</a:t>
                </a:r>
                <a:r>
                  <a:rPr lang="en-GB" sz="2400" dirty="0" err="1"/>
                  <a:t>softmax</a:t>
                </a:r>
                <a:r>
                  <a:rPr lang="en-GB" sz="2400" dirty="0"/>
                  <a:t> dominated by largest elements </a:t>
                </a:r>
                <a:r>
                  <a:rPr lang="en-GB" sz="2400" dirty="0">
                    <a:sym typeface="Wingdings" panose="05000000000000000000" pitchFamily="2" charset="2"/>
                  </a:rPr>
                  <a:t> </a:t>
                </a:r>
                <a:r>
                  <a:rPr lang="en-GB" sz="2400" dirty="0"/>
                  <a:t>only compute dot-product attention for keys closest to query (locality-sensitive hashing)</a:t>
                </a:r>
              </a:p>
              <a:p>
                <a:r>
                  <a:rPr lang="en-GB" sz="2400" dirty="0"/>
                  <a:t>convolutional structure: 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</a:t>
                </a:r>
                <a:r>
                  <a:rPr lang="en-GB" sz="2400" dirty="0"/>
                  <a:t>for flexible context </a:t>
                </a:r>
                <a:r>
                  <a:rPr lang="en-DE" sz="2400" dirty="0"/>
                  <a:t>length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048"/>
                <a:ext cx="10515600" cy="4865301"/>
              </a:xfrm>
              <a:blipFill>
                <a:blip r:embed="rId9"/>
                <a:stretch>
                  <a:fillRect l="-928" t="-1754" r="-522" b="-1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Language Models in a Nutshell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F603-5333-9879-080E-7B3AE86BF4F1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9BD10-0592-497E-8523-5A20A699CA0F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66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>
                <a:hlinkClick r:id="rId2"/>
              </a:rPr>
              <a:t>BERT</a:t>
            </a:r>
            <a:r>
              <a:rPr lang="en-DE" sz="2400" dirty="0"/>
              <a:t> (Bidirectional Encoder Representations from Transformers, by Google, </a:t>
            </a:r>
            <a:r>
              <a:rPr lang="en-GB" sz="2400" dirty="0"/>
              <a:t>u</a:t>
            </a:r>
            <a:r>
              <a:rPr lang="en-DE" sz="2400" dirty="0"/>
              <a:t>sed in Google search engine):</a:t>
            </a:r>
          </a:p>
          <a:p>
            <a:r>
              <a:rPr lang="en-GB" sz="2400" dirty="0"/>
              <a:t>stack of transformer e</a:t>
            </a:r>
            <a:r>
              <a:rPr lang="en-DE" sz="2400" dirty="0"/>
              <a:t>ncoders</a:t>
            </a:r>
          </a:p>
          <a:p>
            <a:r>
              <a:rPr lang="en-GB" sz="2400" dirty="0"/>
              <a:t>o</a:t>
            </a:r>
            <a:r>
              <a:rPr lang="en-DE" sz="2400" dirty="0"/>
              <a:t>utputting representation</a:t>
            </a:r>
            <a:r>
              <a:rPr lang="en-GB" sz="2400" dirty="0"/>
              <a:t> (contextual embeddings)</a:t>
            </a:r>
            <a:r>
              <a:rPr lang="en-DE" sz="2400" dirty="0"/>
              <a:t> to be used/fine-tuned in specific tasks and data sets</a:t>
            </a:r>
            <a:r>
              <a:rPr lang="en-GB" sz="2400" dirty="0"/>
              <a:t> (e.g., sentiment classification)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idirectional: </a:t>
            </a:r>
            <a:r>
              <a:rPr lang="en-GB" sz="2400" dirty="0"/>
              <a:t>jointly conditioning on both left and right context</a:t>
            </a:r>
            <a:endParaRPr lang="en-DE" sz="2400" dirty="0"/>
          </a:p>
          <a:p>
            <a:r>
              <a:rPr lang="en-GB" sz="2400" dirty="0"/>
              <a:t>pre-trained in self-supervised manner on massive data sets</a:t>
            </a:r>
          </a:p>
          <a:p>
            <a:pPr lvl="1"/>
            <a:r>
              <a:rPr lang="en-GB" dirty="0"/>
              <a:t>masked tokens to be predicted from context</a:t>
            </a:r>
          </a:p>
          <a:p>
            <a:pPr lvl="1"/>
            <a:r>
              <a:rPr lang="en-GB" dirty="0"/>
              <a:t>next sentence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33163-2EF1-7FE1-E697-7AB2C8677939}"/>
              </a:ext>
            </a:extLst>
          </p:cNvPr>
          <p:cNvSpPr txBox="1"/>
          <p:nvPr/>
        </p:nvSpPr>
        <p:spPr>
          <a:xfrm>
            <a:off x="11570141" y="480004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C9E341-EA1C-F051-9371-1BA2FEB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33274"/>
            <a:ext cx="3581400" cy="2866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F2A0D-16ED-38C8-6946-9993A4C44068}"/>
              </a:ext>
            </a:extLst>
          </p:cNvPr>
          <p:cNvSpPr txBox="1"/>
          <p:nvPr/>
        </p:nvSpPr>
        <p:spPr>
          <a:xfrm>
            <a:off x="8958029" y="5042630"/>
            <a:ext cx="28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 classification via [CLS] 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8859D2-C2BC-2FBF-1B8D-C04C66C53D73}"/>
              </a:ext>
            </a:extLst>
          </p:cNvPr>
          <p:cNvCxnSpPr>
            <a:cxnSpLocks/>
          </p:cNvCxnSpPr>
          <p:nvPr/>
        </p:nvCxnSpPr>
        <p:spPr>
          <a:xfrm flipH="1" flipV="1">
            <a:off x="8958029" y="4478867"/>
            <a:ext cx="228304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GPT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400" dirty="0">
                <a:hlinkClick r:id="rId2"/>
              </a:rPr>
              <a:t>GPT</a:t>
            </a:r>
            <a:r>
              <a:rPr lang="en-DE" sz="2400" dirty="0"/>
              <a:t>: discriminative fine-tuning on specific tasks (e.g., summarization, translation, question-answering) with much smaller data sets</a:t>
            </a:r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GPT-2</a:t>
            </a:r>
            <a:r>
              <a:rPr lang="en-GB" sz="2400" dirty="0"/>
              <a:t>, </a:t>
            </a:r>
            <a:r>
              <a:rPr lang="en-GB" sz="2400" dirty="0">
                <a:hlinkClick r:id="rId4"/>
              </a:rPr>
              <a:t>GPT-3</a:t>
            </a:r>
            <a:r>
              <a:rPr lang="en-GB" sz="2400" dirty="0"/>
              <a:t> (</a:t>
            </a:r>
            <a:r>
              <a:rPr lang="en-DE" sz="2400" dirty="0"/>
              <a:t>175 billion parameters</a:t>
            </a:r>
            <a:r>
              <a:rPr lang="en-GB" sz="2400" dirty="0"/>
              <a:t>)</a:t>
            </a:r>
            <a:r>
              <a:rPr lang="en-DE" sz="2400" dirty="0"/>
              <a:t>: also zero- or few-shot learning</a:t>
            </a:r>
          </a:p>
          <a:p>
            <a:pPr marL="0" indent="0">
              <a:buNone/>
            </a:pPr>
            <a:r>
              <a:rPr lang="en-GB" sz="2400" dirty="0">
                <a:hlinkClick r:id="rId5"/>
              </a:rPr>
              <a:t>GPT-4</a:t>
            </a:r>
            <a:r>
              <a:rPr lang="en-DE" sz="24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868563" y="5843084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100733" y="136525"/>
            <a:ext cx="2091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other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Meta’s </a:t>
            </a:r>
            <a:r>
              <a:rPr lang="en-GB" dirty="0">
                <a:hlinkClick r:id="rId7"/>
              </a:rPr>
              <a:t>Llama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Google’s </a:t>
            </a:r>
            <a:r>
              <a:rPr lang="en-DE" sz="1800" dirty="0">
                <a:hlinkClick r:id="rId8"/>
              </a:rPr>
              <a:t>PaLM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2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27970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other ways for improving general chat capabilities: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8AB1-B3B0-0616-5CEB-865CA61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54" y="4552654"/>
            <a:ext cx="6965091" cy="226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F6A85-5F13-3267-7016-A5B242B7FF98}"/>
              </a:ext>
            </a:extLst>
          </p:cNvPr>
          <p:cNvSpPr txBox="1"/>
          <p:nvPr/>
        </p:nvSpPr>
        <p:spPr>
          <a:xfrm>
            <a:off x="6302827" y="6428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16B3-E9EE-6029-A36D-ACCC87D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99"/>
            <a:ext cx="12192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D99FF-C910-A0E8-3381-C448E5F1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A5B4-EAD2-B2A8-FB6C-EF9B158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5424611"/>
            <a:ext cx="10917195" cy="1296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supervised fine-tuning (</a:t>
            </a:r>
            <a:r>
              <a:rPr lang="en-GB" sz="2200" dirty="0">
                <a:hlinkClick r:id="rId3"/>
              </a:rPr>
              <a:t>SFT</a:t>
            </a:r>
            <a:r>
              <a:rPr lang="en-GB" sz="2200" dirty="0"/>
              <a:t>) for aligning (e.g., formatting) LLM output with human intention </a:t>
            </a:r>
          </a:p>
          <a:p>
            <a:pPr marL="0" indent="0">
              <a:buNone/>
            </a:pPr>
            <a:r>
              <a:rPr lang="en-GB" sz="2200" dirty="0"/>
              <a:t>one step further: reinforcement learning from human feedback (</a:t>
            </a:r>
            <a:r>
              <a:rPr lang="en-GB" sz="2200" dirty="0">
                <a:hlinkClick r:id="rId4"/>
              </a:rPr>
              <a:t>RLHF</a:t>
            </a:r>
            <a:r>
              <a:rPr lang="en-GB" sz="2200" dirty="0"/>
              <a:t>), e.g., in ChatGPT</a:t>
            </a:r>
          </a:p>
          <a:p>
            <a:pPr marL="0" indent="0">
              <a:buNone/>
            </a:pPr>
            <a:r>
              <a:rPr lang="en-GB" sz="2200" dirty="0"/>
              <a:t>(or without RLHF: </a:t>
            </a:r>
            <a:r>
              <a:rPr lang="en-GB" sz="2200" dirty="0">
                <a:hlinkClick r:id="rId5"/>
              </a:rPr>
              <a:t>DPO</a:t>
            </a:r>
            <a:r>
              <a:rPr lang="en-GB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88B-7FE4-0E3B-1C93-49275F5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8B22-F5A5-3996-02A4-5527B567641F}"/>
              </a:ext>
            </a:extLst>
          </p:cNvPr>
          <p:cNvSpPr txBox="1"/>
          <p:nvPr/>
        </p:nvSpPr>
        <p:spPr>
          <a:xfrm>
            <a:off x="11353800" y="51783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94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in-context learning as alternative to fine-tuning:</a:t>
            </a:r>
          </a:p>
          <a:p>
            <a:pPr marL="0" indent="0">
              <a:buNone/>
            </a:pPr>
            <a:r>
              <a:rPr lang="en-GB" sz="2600" dirty="0"/>
              <a:t>just feed information into LLM via input prompt (decoder-only LLMs)</a:t>
            </a:r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 </a:t>
            </a:r>
            <a:r>
              <a:rPr lang="en-GB" sz="2600" dirty="0"/>
              <a:t>attention to context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typical prompt:</a:t>
            </a:r>
          </a:p>
          <a:p>
            <a:pPr marL="0" indent="0">
              <a:buNone/>
            </a:pPr>
            <a:r>
              <a:rPr lang="en-GB" sz="2600" dirty="0"/>
              <a:t>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30336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71BC-8BAE-0CE6-360E-E76100732579}"/>
              </a:ext>
            </a:extLst>
          </p:cNvPr>
          <p:cNvSpPr txBox="1"/>
          <p:nvPr/>
        </p:nvSpPr>
        <p:spPr>
          <a:xfrm>
            <a:off x="838200" y="5732215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GPT guide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EF96F-4B8F-5B11-00A7-E32AC86A08A8}"/>
              </a:ext>
            </a:extLst>
          </p:cNvPr>
          <p:cNvSpPr txBox="1"/>
          <p:nvPr/>
        </p:nvSpPr>
        <p:spPr>
          <a:xfrm>
            <a:off x="838200" y="616106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increasing context length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632-F8A3-243C-9BA4-965288E7C355}"/>
              </a:ext>
            </a:extLst>
          </p:cNvPr>
          <p:cNvSpPr txBox="1"/>
          <p:nvPr/>
        </p:nvSpPr>
        <p:spPr>
          <a:xfrm>
            <a:off x="8987480" y="3105834"/>
            <a:ext cx="25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potential threat:</a:t>
            </a:r>
          </a:p>
          <a:p>
            <a:r>
              <a:rPr lang="en-GB" dirty="0">
                <a:hlinkClick r:id="rId5"/>
              </a:rPr>
              <a:t>indirect prompt injection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118E6-72DF-B431-16A6-3F922BE6545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81103" y="3429000"/>
            <a:ext cx="1606377" cy="797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 with Examples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1825625"/>
            <a:ext cx="944879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CDA-58DE-C671-C490-9A25C570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395" y="1005021"/>
            <a:ext cx="2390243" cy="534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7208A-C2CD-8126-638D-2517BFC96589}"/>
              </a:ext>
            </a:extLst>
          </p:cNvPr>
          <p:cNvSpPr txBox="1"/>
          <p:nvPr/>
        </p:nvSpPr>
        <p:spPr>
          <a:xfrm>
            <a:off x="11632120" y="63495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3561-528E-5056-1EE8-977C6F12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Trend: Small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A4CD-1995-5EAA-EEA3-F6FDCF1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most powerful LLMs get bigger and bigger, some &gt; 1 trillion parameters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GPT-4o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Claude 3.5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, 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slimmed-down (yet still strong) versions get smaller (SLMs)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Gemma</a:t>
            </a:r>
            <a:r>
              <a:rPr lang="en-GB" dirty="0"/>
              <a:t> (2B), </a:t>
            </a:r>
            <a:r>
              <a:rPr lang="en-GB" dirty="0">
                <a:hlinkClick r:id="rId6"/>
              </a:rPr>
              <a:t>Phi-3</a:t>
            </a:r>
            <a:r>
              <a:rPr lang="en-GB" dirty="0"/>
              <a:t> (3.8B), </a:t>
            </a:r>
            <a:r>
              <a:rPr lang="en-GB" dirty="0">
                <a:hlinkClick r:id="rId7"/>
              </a:rPr>
              <a:t>Mistral 7B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Llama3</a:t>
            </a:r>
            <a:r>
              <a:rPr lang="en-GB" dirty="0"/>
              <a:t> (8B), … </a:t>
            </a:r>
            <a:r>
              <a:rPr lang="en-GB" sz="2400" dirty="0"/>
              <a:t>(ok, not really small)</a:t>
            </a:r>
          </a:p>
          <a:p>
            <a:pPr marL="0" indent="0">
              <a:buNone/>
            </a:pPr>
            <a:r>
              <a:rPr lang="en-GB" dirty="0"/>
              <a:t>can run (inference) on laptops, smartphones, etc.</a:t>
            </a:r>
          </a:p>
          <a:p>
            <a:pPr marL="0" indent="0">
              <a:buNone/>
            </a:pPr>
            <a:r>
              <a:rPr lang="en-GB" dirty="0"/>
              <a:t>easier fine-tuning </a:t>
            </a:r>
            <a:r>
              <a:rPr lang="en-GB" dirty="0">
                <a:sym typeface="Wingdings" panose="05000000000000000000" pitchFamily="2" charset="2"/>
              </a:rPr>
              <a:t> specific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E0D7-0AED-8609-28A0-820B83EE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71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5049-4F96-3D54-33C3-284B0E3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8EF6-25B5-BBF4-9EA0-7854800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 dirty="0"/>
          </a:p>
        </p:txBody>
      </p:sp>
      <p:pic>
        <p:nvPicPr>
          <p:cNvPr id="1026" name="Picture 2" descr="Enhancing RAG-based application accuracy by constructing and leveraging ...">
            <a:extLst>
              <a:ext uri="{FF2B5EF4-FFF2-40B4-BE49-F238E27FC236}">
                <a16:creationId xmlns:a16="http://schemas.microsoft.com/office/drawing/2014/main" id="{862CFAFA-4850-DF1B-50B8-505A31B5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34" y="3880286"/>
            <a:ext cx="5931243" cy="27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3F7EEC28-8F8F-56D5-B4D1-916C152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4342"/>
            <a:ext cx="4461760" cy="31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86B4-2061-7DED-77F0-3C66DEEEA4C1}"/>
              </a:ext>
            </a:extLst>
          </p:cNvPr>
          <p:cNvSpPr txBox="1"/>
          <p:nvPr/>
        </p:nvSpPr>
        <p:spPr>
          <a:xfrm>
            <a:off x="5852347" y="2376562"/>
            <a:ext cx="15545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B231C-507D-5749-6115-82B78995494D}"/>
              </a:ext>
            </a:extLst>
          </p:cNvPr>
          <p:cNvSpPr txBox="1"/>
          <p:nvPr/>
        </p:nvSpPr>
        <p:spPr>
          <a:xfrm>
            <a:off x="2778092" y="43421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14983-BFC3-45E0-58C5-F55F24E6D346}"/>
              </a:ext>
            </a:extLst>
          </p:cNvPr>
          <p:cNvSpPr txBox="1"/>
          <p:nvPr/>
        </p:nvSpPr>
        <p:spPr>
          <a:xfrm>
            <a:off x="7140616" y="65279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BA4E-F13C-48A6-BC0D-C00F4FFE0EFB}"/>
              </a:ext>
            </a:extLst>
          </p:cNvPr>
          <p:cNvSpPr txBox="1"/>
          <p:nvPr/>
        </p:nvSpPr>
        <p:spPr>
          <a:xfrm>
            <a:off x="5648965" y="6519446"/>
            <a:ext cx="83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indexed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BA41F1-1418-A67E-385F-D9278602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01" y="1450372"/>
            <a:ext cx="3258061" cy="389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541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09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2FC-D0C5-C350-E0B3-E03A367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B242E-3C53-9611-FE42-AA7D389C6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ADE7-469E-1867-D81D-648C8483D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effective for performing numerical and optimization tasks (predictions)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continue to account for majority of AI value in wide range of industries (e.g., supply chain)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EF9E0E-EE1A-867C-4CB4-04AE3ED1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generative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E0CAB-8DAF-B8E6-B222-C887DE8F7E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not suitable for classical use cases like numerical and optimization tasks</a:t>
            </a:r>
          </a:p>
          <a:p>
            <a:pPr marL="0" indent="0">
              <a:buNone/>
            </a:pPr>
            <a:r>
              <a:rPr lang="en-GB" dirty="0"/>
              <a:t>(But LLM agents might use prediction or optimization models as tools.)</a:t>
            </a:r>
          </a:p>
          <a:p>
            <a:endParaRPr lang="en-GB" dirty="0"/>
          </a:p>
          <a:p>
            <a:r>
              <a:rPr lang="en-GB" dirty="0"/>
              <a:t>but complimentary: drive value across entire organizations by revolutionizing internal knowledge management systems</a:t>
            </a:r>
          </a:p>
          <a:p>
            <a:pPr marL="0" indent="0">
              <a:buNone/>
            </a:pPr>
            <a:r>
              <a:rPr lang="en-GB" dirty="0"/>
              <a:t>(natural user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9828-39AE-34B1-27E2-1E2945C8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38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D2406-CBAA-1EEE-F6DD-82E096893AB4}"/>
              </a:ext>
            </a:extLst>
          </p:cNvPr>
          <p:cNvSpPr txBox="1"/>
          <p:nvPr/>
        </p:nvSpPr>
        <p:spPr>
          <a:xfrm>
            <a:off x="5872294" y="643185"/>
            <a:ext cx="609040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LLMs are “just” interfaces/translators: transforming one sequence (tokenizable input) into another</a:t>
            </a:r>
          </a:p>
        </p:txBody>
      </p:sp>
    </p:spTree>
    <p:extLst>
      <p:ext uri="{BB962C8B-B14F-4D97-AF65-F5344CB8AC3E}">
        <p14:creationId xmlns:p14="http://schemas.microsoft.com/office/powerpoint/2010/main" val="2884433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42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388618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A091-3B76-9DA6-33A0-239C81A537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00F2D-F80F-48BD-D53C-D3DDBA52D846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6A5AD-C177-EB81-8E8A-B822723EAFDD}"/>
              </a:ext>
            </a:extLst>
          </p:cNvPr>
          <p:cNvSpPr txBox="1"/>
          <p:nvPr/>
        </p:nvSpPr>
        <p:spPr>
          <a:xfrm>
            <a:off x="8815536" y="6375782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48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3976-A38B-8DEE-4D68-24D26A9F03A2}"/>
              </a:ext>
            </a:extLst>
          </p:cNvPr>
          <p:cNvSpPr txBox="1"/>
          <p:nvPr/>
        </p:nvSpPr>
        <p:spPr>
          <a:xfrm>
            <a:off x="10797910" y="180459"/>
            <a:ext cx="111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6"/>
              </a:rPr>
              <a:t>VLM 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64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8419363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8644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</a:t>
            </a:r>
            <a:r>
              <a:rPr lang="en-GB" dirty="0"/>
              <a:t>Image Synthesis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</a:p>
          <a:p>
            <a:pPr marL="0" indent="0">
              <a:buNone/>
            </a:pP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GB" sz="2800" dirty="0"/>
              <a:t>, </a:t>
            </a:r>
            <a:r>
              <a:rPr lang="en-DE" sz="2800" dirty="0">
                <a:hlinkClick r:id="rId3"/>
              </a:rPr>
              <a:t>DALL-E 2</a:t>
            </a:r>
            <a:r>
              <a:rPr lang="en-GB" sz="2800" dirty="0"/>
              <a:t>, </a:t>
            </a:r>
            <a:r>
              <a:rPr lang="en-GB" sz="2800" dirty="0">
                <a:hlinkClick r:id="rId4"/>
              </a:rPr>
              <a:t>DALL-E 3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DE" sz="2800" dirty="0"/>
              <a:t>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22" y="4136042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592072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19080</TotalTime>
  <Words>2980</Words>
  <Application>Microsoft Office PowerPoint</Application>
  <PresentationFormat>Widescreen</PresentationFormat>
  <Paragraphs>481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Self-Attention as Weighted Average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Modern Language Models in a Nutshell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Instruction Tuning</vt:lpstr>
      <vt:lpstr>In-Context Learning: A New Paradigm</vt:lpstr>
      <vt:lpstr>Prompt Engineering with Examples</vt:lpstr>
      <vt:lpstr>Size Matters: LARGE Language Models</vt:lpstr>
      <vt:lpstr>Another Trend: Small Language Models</vt:lpstr>
      <vt:lpstr>Struggling with Facts</vt:lpstr>
      <vt:lpstr>Retrieval Augmented Generation (RAG)</vt:lpstr>
      <vt:lpstr>Hot LLM Research Topics</vt:lpstr>
      <vt:lpstr>Application</vt:lpstr>
      <vt:lpstr>LLMs in Plain Terms</vt:lpstr>
      <vt:lpstr>What You Get Is What You Asked For</vt:lpstr>
      <vt:lpstr>LLM Agents</vt:lpstr>
      <vt:lpstr>Goal: Autonomous End-to-End Workflow</vt:lpstr>
      <vt:lpstr>Transformers for Vision</vt:lpstr>
      <vt:lpstr>Image Classification with Vision Transformer</vt:lpstr>
      <vt:lpstr>Attention vs Convolution</vt:lpstr>
      <vt:lpstr>Pixel Generation (iGPT)</vt:lpstr>
      <vt:lpstr>Combination of Vision and Text: Multi-Modality</vt:lpstr>
      <vt:lpstr>Image Understanding and Multi-Purpose Models</vt:lpstr>
      <vt:lpstr>PowerPoint Presentation</vt:lpstr>
      <vt:lpstr>PowerPoint Presentation</vt:lpstr>
      <vt:lpstr>Preview: Image Synthesis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Felix Wick</dc:creator>
  <cp:lastModifiedBy>Wick, Felix</cp:lastModifiedBy>
  <cp:revision>411</cp:revision>
  <dcterms:created xsi:type="dcterms:W3CDTF">2022-07-19T11:32:37Z</dcterms:created>
  <dcterms:modified xsi:type="dcterms:W3CDTF">2024-07-22T11:11:28Z</dcterms:modified>
</cp:coreProperties>
</file>